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34" r:id="rId3"/>
    <p:sldId id="262" r:id="rId4"/>
    <p:sldId id="278" r:id="rId5"/>
    <p:sldId id="263" r:id="rId6"/>
    <p:sldId id="265" r:id="rId7"/>
    <p:sldId id="279" r:id="rId8"/>
    <p:sldId id="267" r:id="rId9"/>
    <p:sldId id="268" r:id="rId10"/>
    <p:sldId id="276" r:id="rId11"/>
    <p:sldId id="277" r:id="rId12"/>
    <p:sldId id="275" r:id="rId13"/>
    <p:sldId id="333" r:id="rId14"/>
    <p:sldId id="335" r:id="rId15"/>
    <p:sldId id="269" r:id="rId16"/>
    <p:sldId id="272" r:id="rId17"/>
    <p:sldId id="273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1C135-A64C-4AD6-8A37-31C6B3121C0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E3B5D8-D9C8-45B8-B693-143125B57305}">
      <dgm:prSet phldrT="[Text]"/>
      <dgm:spPr/>
      <dgm:t>
        <a:bodyPr/>
        <a:lstStyle/>
        <a:p>
          <a:r>
            <a:rPr lang="en-US" dirty="0"/>
            <a:t>Human behavior</a:t>
          </a:r>
        </a:p>
      </dgm:t>
    </dgm:pt>
    <dgm:pt modelId="{EA927B78-43CE-4324-AF67-69477A2CFABE}" type="parTrans" cxnId="{1CE1DB20-FE29-4935-BF05-7107899A5A97}">
      <dgm:prSet/>
      <dgm:spPr/>
      <dgm:t>
        <a:bodyPr/>
        <a:lstStyle/>
        <a:p>
          <a:endParaRPr lang="en-US"/>
        </a:p>
      </dgm:t>
    </dgm:pt>
    <dgm:pt modelId="{DE49E204-3226-49A3-90C2-029179051A0F}" type="sibTrans" cxnId="{1CE1DB20-FE29-4935-BF05-7107899A5A97}">
      <dgm:prSet/>
      <dgm:spPr/>
      <dgm:t>
        <a:bodyPr/>
        <a:lstStyle/>
        <a:p>
          <a:endParaRPr lang="en-US"/>
        </a:p>
      </dgm:t>
    </dgm:pt>
    <dgm:pt modelId="{3653C62F-9741-42A1-9994-8C0FD8AB8EC4}">
      <dgm:prSet phldrT="[Text]"/>
      <dgm:spPr/>
      <dgm:t>
        <a:bodyPr/>
        <a:lstStyle/>
        <a:p>
          <a:r>
            <a:rPr lang="en-US" dirty="0"/>
            <a:t>Social context</a:t>
          </a:r>
        </a:p>
      </dgm:t>
    </dgm:pt>
    <dgm:pt modelId="{A05075AE-8F35-45F2-8DBA-5F8C1D0CF96E}" type="parTrans" cxnId="{70F9AE63-D211-496D-8AEA-6EFE150C1638}">
      <dgm:prSet/>
      <dgm:spPr/>
      <dgm:t>
        <a:bodyPr/>
        <a:lstStyle/>
        <a:p>
          <a:endParaRPr lang="en-US"/>
        </a:p>
      </dgm:t>
    </dgm:pt>
    <dgm:pt modelId="{37B2A500-3D8D-4DF4-A254-F973E961867D}" type="sibTrans" cxnId="{70F9AE63-D211-496D-8AEA-6EFE150C1638}">
      <dgm:prSet/>
      <dgm:spPr/>
      <dgm:t>
        <a:bodyPr/>
        <a:lstStyle/>
        <a:p>
          <a:endParaRPr lang="en-US"/>
        </a:p>
      </dgm:t>
    </dgm:pt>
    <dgm:pt modelId="{1E851744-3418-47E2-8946-29B2053A0371}">
      <dgm:prSet phldrT="[Text]"/>
      <dgm:spPr/>
      <dgm:t>
        <a:bodyPr/>
        <a:lstStyle/>
        <a:p>
          <a:r>
            <a:rPr lang="en-US" dirty="0"/>
            <a:t>Social structures</a:t>
          </a:r>
        </a:p>
      </dgm:t>
    </dgm:pt>
    <dgm:pt modelId="{5C30B9B3-2587-4F23-B916-7C4F0E948F35}" type="parTrans" cxnId="{10359576-02E0-4B13-AB1A-8FE180B17113}">
      <dgm:prSet/>
      <dgm:spPr/>
      <dgm:t>
        <a:bodyPr/>
        <a:lstStyle/>
        <a:p>
          <a:endParaRPr lang="en-US"/>
        </a:p>
      </dgm:t>
    </dgm:pt>
    <dgm:pt modelId="{CE3FCB0B-EA12-44BF-BC65-7E0459D7F9E9}" type="sibTrans" cxnId="{10359576-02E0-4B13-AB1A-8FE180B17113}">
      <dgm:prSet/>
      <dgm:spPr/>
      <dgm:t>
        <a:bodyPr/>
        <a:lstStyle/>
        <a:p>
          <a:endParaRPr lang="en-US"/>
        </a:p>
      </dgm:t>
    </dgm:pt>
    <dgm:pt modelId="{F35C3553-7203-4243-8F5D-C45CCB20C46D}">
      <dgm:prSet phldrT="[Text]"/>
      <dgm:spPr/>
      <dgm:t>
        <a:bodyPr/>
        <a:lstStyle/>
        <a:p>
          <a:r>
            <a:rPr lang="en-US" dirty="0"/>
            <a:t>Individual experiences</a:t>
          </a:r>
        </a:p>
      </dgm:t>
    </dgm:pt>
    <dgm:pt modelId="{E94B4844-B103-456D-8230-A8BEF5B5AE87}" type="parTrans" cxnId="{AD595353-4C59-484C-AB4F-A509A1126677}">
      <dgm:prSet/>
      <dgm:spPr/>
      <dgm:t>
        <a:bodyPr/>
        <a:lstStyle/>
        <a:p>
          <a:endParaRPr lang="en-US"/>
        </a:p>
      </dgm:t>
    </dgm:pt>
    <dgm:pt modelId="{D636643C-DAC8-473A-800F-EBB4E271C4EF}" type="sibTrans" cxnId="{AD595353-4C59-484C-AB4F-A509A1126677}">
      <dgm:prSet/>
      <dgm:spPr/>
      <dgm:t>
        <a:bodyPr/>
        <a:lstStyle/>
        <a:p>
          <a:endParaRPr lang="en-US"/>
        </a:p>
      </dgm:t>
    </dgm:pt>
    <dgm:pt modelId="{30041250-6FAA-48CA-9FCA-040879A60BC0}">
      <dgm:prSet/>
      <dgm:spPr/>
      <dgm:t>
        <a:bodyPr/>
        <a:lstStyle/>
        <a:p>
          <a:r>
            <a:rPr lang="en-US" dirty="0"/>
            <a:t>Genetics</a:t>
          </a:r>
        </a:p>
      </dgm:t>
    </dgm:pt>
    <dgm:pt modelId="{31A86613-E374-4549-BEF9-6894D1B9AB17}" type="parTrans" cxnId="{A1AA706C-A2AE-4A3A-90F1-B9A3C07FF051}">
      <dgm:prSet/>
      <dgm:spPr/>
      <dgm:t>
        <a:bodyPr/>
        <a:lstStyle/>
        <a:p>
          <a:endParaRPr lang="en-US"/>
        </a:p>
      </dgm:t>
    </dgm:pt>
    <dgm:pt modelId="{C1CE1484-C3C9-4C0E-99E6-48DC1C06A961}" type="sibTrans" cxnId="{A1AA706C-A2AE-4A3A-90F1-B9A3C07FF051}">
      <dgm:prSet/>
      <dgm:spPr/>
      <dgm:t>
        <a:bodyPr/>
        <a:lstStyle/>
        <a:p>
          <a:endParaRPr lang="en-US"/>
        </a:p>
      </dgm:t>
    </dgm:pt>
    <dgm:pt modelId="{D7C28218-6184-4420-9F00-7B94B1AC8DE3}" type="pres">
      <dgm:prSet presAssocID="{B031C135-A64C-4AD6-8A37-31C6B3121C0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09E579-0A6B-4EE4-8FF9-98FBA46A70EF}" type="pres">
      <dgm:prSet presAssocID="{BDE3B5D8-D9C8-45B8-B693-143125B57305}" presName="centerShape" presStyleLbl="node0" presStyleIdx="0" presStyleCnt="1"/>
      <dgm:spPr/>
    </dgm:pt>
    <dgm:pt modelId="{F0E1C15E-AEC4-4D32-A74B-DAD0804A08C0}" type="pres">
      <dgm:prSet presAssocID="{A05075AE-8F35-45F2-8DBA-5F8C1D0CF96E}" presName="parTrans" presStyleLbl="bgSibTrans2D1" presStyleIdx="0" presStyleCnt="4"/>
      <dgm:spPr/>
    </dgm:pt>
    <dgm:pt modelId="{08292E68-C452-4FD8-A8B8-ED5A0B53EA80}" type="pres">
      <dgm:prSet presAssocID="{3653C62F-9741-42A1-9994-8C0FD8AB8EC4}" presName="node" presStyleLbl="node1" presStyleIdx="0" presStyleCnt="4">
        <dgm:presLayoutVars>
          <dgm:bulletEnabled val="1"/>
        </dgm:presLayoutVars>
      </dgm:prSet>
      <dgm:spPr/>
    </dgm:pt>
    <dgm:pt modelId="{488C901F-2B6E-45DF-9925-E45F22404E3A}" type="pres">
      <dgm:prSet presAssocID="{5C30B9B3-2587-4F23-B916-7C4F0E948F35}" presName="parTrans" presStyleLbl="bgSibTrans2D1" presStyleIdx="1" presStyleCnt="4"/>
      <dgm:spPr/>
    </dgm:pt>
    <dgm:pt modelId="{DB3D9F34-4AE6-46FE-92CF-7D0CB43FE9CF}" type="pres">
      <dgm:prSet presAssocID="{1E851744-3418-47E2-8946-29B2053A0371}" presName="node" presStyleLbl="node1" presStyleIdx="1" presStyleCnt="4">
        <dgm:presLayoutVars>
          <dgm:bulletEnabled val="1"/>
        </dgm:presLayoutVars>
      </dgm:prSet>
      <dgm:spPr/>
    </dgm:pt>
    <dgm:pt modelId="{DA30AE50-DD5E-496B-BFDF-43C51237482C}" type="pres">
      <dgm:prSet presAssocID="{E94B4844-B103-456D-8230-A8BEF5B5AE87}" presName="parTrans" presStyleLbl="bgSibTrans2D1" presStyleIdx="2" presStyleCnt="4"/>
      <dgm:spPr/>
    </dgm:pt>
    <dgm:pt modelId="{9E6A1553-3BF6-4ABA-A718-58C2D869F471}" type="pres">
      <dgm:prSet presAssocID="{F35C3553-7203-4243-8F5D-C45CCB20C46D}" presName="node" presStyleLbl="node1" presStyleIdx="2" presStyleCnt="4">
        <dgm:presLayoutVars>
          <dgm:bulletEnabled val="1"/>
        </dgm:presLayoutVars>
      </dgm:prSet>
      <dgm:spPr/>
    </dgm:pt>
    <dgm:pt modelId="{58B30D41-ABD9-44E1-8352-9AB255C51F0B}" type="pres">
      <dgm:prSet presAssocID="{31A86613-E374-4549-BEF9-6894D1B9AB17}" presName="parTrans" presStyleLbl="bgSibTrans2D1" presStyleIdx="3" presStyleCnt="4"/>
      <dgm:spPr/>
    </dgm:pt>
    <dgm:pt modelId="{996ED964-4E6F-4E4F-8DE2-B2B891E30B4E}" type="pres">
      <dgm:prSet presAssocID="{30041250-6FAA-48CA-9FCA-040879A60BC0}" presName="node" presStyleLbl="node1" presStyleIdx="3" presStyleCnt="4">
        <dgm:presLayoutVars>
          <dgm:bulletEnabled val="1"/>
        </dgm:presLayoutVars>
      </dgm:prSet>
      <dgm:spPr/>
    </dgm:pt>
  </dgm:ptLst>
  <dgm:cxnLst>
    <dgm:cxn modelId="{86B8971B-32B9-42BF-84B7-89F132D51102}" type="presOf" srcId="{31A86613-E374-4549-BEF9-6894D1B9AB17}" destId="{58B30D41-ABD9-44E1-8352-9AB255C51F0B}" srcOrd="0" destOrd="0" presId="urn:microsoft.com/office/officeart/2005/8/layout/radial4"/>
    <dgm:cxn modelId="{8D5A0F1C-D5A4-4C4E-B432-9C2205C1C3F1}" type="presOf" srcId="{30041250-6FAA-48CA-9FCA-040879A60BC0}" destId="{996ED964-4E6F-4E4F-8DE2-B2B891E30B4E}" srcOrd="0" destOrd="0" presId="urn:microsoft.com/office/officeart/2005/8/layout/radial4"/>
    <dgm:cxn modelId="{1CE1DB20-FE29-4935-BF05-7107899A5A97}" srcId="{B031C135-A64C-4AD6-8A37-31C6B3121C03}" destId="{BDE3B5D8-D9C8-45B8-B693-143125B57305}" srcOrd="0" destOrd="0" parTransId="{EA927B78-43CE-4324-AF67-69477A2CFABE}" sibTransId="{DE49E204-3226-49A3-90C2-029179051A0F}"/>
    <dgm:cxn modelId="{BB5C822A-4196-4266-B7DD-8AA56139C903}" type="presOf" srcId="{A05075AE-8F35-45F2-8DBA-5F8C1D0CF96E}" destId="{F0E1C15E-AEC4-4D32-A74B-DAD0804A08C0}" srcOrd="0" destOrd="0" presId="urn:microsoft.com/office/officeart/2005/8/layout/radial4"/>
    <dgm:cxn modelId="{8EB4EA3C-73B5-4431-947E-7117050A3C5B}" type="presOf" srcId="{1E851744-3418-47E2-8946-29B2053A0371}" destId="{DB3D9F34-4AE6-46FE-92CF-7D0CB43FE9CF}" srcOrd="0" destOrd="0" presId="urn:microsoft.com/office/officeart/2005/8/layout/radial4"/>
    <dgm:cxn modelId="{0AC6E15B-DBA0-47B4-8BE5-3ED41749A43E}" type="presOf" srcId="{BDE3B5D8-D9C8-45B8-B693-143125B57305}" destId="{DC09E579-0A6B-4EE4-8FF9-98FBA46A70EF}" srcOrd="0" destOrd="0" presId="urn:microsoft.com/office/officeart/2005/8/layout/radial4"/>
    <dgm:cxn modelId="{70F9AE63-D211-496D-8AEA-6EFE150C1638}" srcId="{BDE3B5D8-D9C8-45B8-B693-143125B57305}" destId="{3653C62F-9741-42A1-9994-8C0FD8AB8EC4}" srcOrd="0" destOrd="0" parTransId="{A05075AE-8F35-45F2-8DBA-5F8C1D0CF96E}" sibTransId="{37B2A500-3D8D-4DF4-A254-F973E961867D}"/>
    <dgm:cxn modelId="{A1AA706C-A2AE-4A3A-90F1-B9A3C07FF051}" srcId="{BDE3B5D8-D9C8-45B8-B693-143125B57305}" destId="{30041250-6FAA-48CA-9FCA-040879A60BC0}" srcOrd="3" destOrd="0" parTransId="{31A86613-E374-4549-BEF9-6894D1B9AB17}" sibTransId="{C1CE1484-C3C9-4C0E-99E6-48DC1C06A961}"/>
    <dgm:cxn modelId="{AD595353-4C59-484C-AB4F-A509A1126677}" srcId="{BDE3B5D8-D9C8-45B8-B693-143125B57305}" destId="{F35C3553-7203-4243-8F5D-C45CCB20C46D}" srcOrd="2" destOrd="0" parTransId="{E94B4844-B103-456D-8230-A8BEF5B5AE87}" sibTransId="{D636643C-DAC8-473A-800F-EBB4E271C4EF}"/>
    <dgm:cxn modelId="{10359576-02E0-4B13-AB1A-8FE180B17113}" srcId="{BDE3B5D8-D9C8-45B8-B693-143125B57305}" destId="{1E851744-3418-47E2-8946-29B2053A0371}" srcOrd="1" destOrd="0" parTransId="{5C30B9B3-2587-4F23-B916-7C4F0E948F35}" sibTransId="{CE3FCB0B-EA12-44BF-BC65-7E0459D7F9E9}"/>
    <dgm:cxn modelId="{BA595CAB-C47D-40BC-8232-949282E83EB2}" type="presOf" srcId="{B031C135-A64C-4AD6-8A37-31C6B3121C03}" destId="{D7C28218-6184-4420-9F00-7B94B1AC8DE3}" srcOrd="0" destOrd="0" presId="urn:microsoft.com/office/officeart/2005/8/layout/radial4"/>
    <dgm:cxn modelId="{C7EEFCB1-7A6C-4BD6-B66C-487242FD7425}" type="presOf" srcId="{F35C3553-7203-4243-8F5D-C45CCB20C46D}" destId="{9E6A1553-3BF6-4ABA-A718-58C2D869F471}" srcOrd="0" destOrd="0" presId="urn:microsoft.com/office/officeart/2005/8/layout/radial4"/>
    <dgm:cxn modelId="{D39DDAB2-E62F-42E5-B197-D9B15B052195}" type="presOf" srcId="{3653C62F-9741-42A1-9994-8C0FD8AB8EC4}" destId="{08292E68-C452-4FD8-A8B8-ED5A0B53EA80}" srcOrd="0" destOrd="0" presId="urn:microsoft.com/office/officeart/2005/8/layout/radial4"/>
    <dgm:cxn modelId="{A4F9BFBD-673D-429C-926D-E26A9DDE8BD3}" type="presOf" srcId="{E94B4844-B103-456D-8230-A8BEF5B5AE87}" destId="{DA30AE50-DD5E-496B-BFDF-43C51237482C}" srcOrd="0" destOrd="0" presId="urn:microsoft.com/office/officeart/2005/8/layout/radial4"/>
    <dgm:cxn modelId="{9F73ECE3-9C90-41B9-B9EC-634A9B2C5267}" type="presOf" srcId="{5C30B9B3-2587-4F23-B916-7C4F0E948F35}" destId="{488C901F-2B6E-45DF-9925-E45F22404E3A}" srcOrd="0" destOrd="0" presId="urn:microsoft.com/office/officeart/2005/8/layout/radial4"/>
    <dgm:cxn modelId="{9AF98CA5-E198-4C95-B734-4EF025BD1CB2}" type="presParOf" srcId="{D7C28218-6184-4420-9F00-7B94B1AC8DE3}" destId="{DC09E579-0A6B-4EE4-8FF9-98FBA46A70EF}" srcOrd="0" destOrd="0" presId="urn:microsoft.com/office/officeart/2005/8/layout/radial4"/>
    <dgm:cxn modelId="{8B6B56C2-B6C8-494B-8A6D-780AB723E6C8}" type="presParOf" srcId="{D7C28218-6184-4420-9F00-7B94B1AC8DE3}" destId="{F0E1C15E-AEC4-4D32-A74B-DAD0804A08C0}" srcOrd="1" destOrd="0" presId="urn:microsoft.com/office/officeart/2005/8/layout/radial4"/>
    <dgm:cxn modelId="{157249AB-1AF4-43D4-9755-C78194E58FDE}" type="presParOf" srcId="{D7C28218-6184-4420-9F00-7B94B1AC8DE3}" destId="{08292E68-C452-4FD8-A8B8-ED5A0B53EA80}" srcOrd="2" destOrd="0" presId="urn:microsoft.com/office/officeart/2005/8/layout/radial4"/>
    <dgm:cxn modelId="{E8C2D973-C5D8-4A6E-A7A0-77A5DF94DCF7}" type="presParOf" srcId="{D7C28218-6184-4420-9F00-7B94B1AC8DE3}" destId="{488C901F-2B6E-45DF-9925-E45F22404E3A}" srcOrd="3" destOrd="0" presId="urn:microsoft.com/office/officeart/2005/8/layout/radial4"/>
    <dgm:cxn modelId="{5AC58937-EF60-43C6-90B6-0B22E71D095B}" type="presParOf" srcId="{D7C28218-6184-4420-9F00-7B94B1AC8DE3}" destId="{DB3D9F34-4AE6-46FE-92CF-7D0CB43FE9CF}" srcOrd="4" destOrd="0" presId="urn:microsoft.com/office/officeart/2005/8/layout/radial4"/>
    <dgm:cxn modelId="{346F6454-22B0-46A1-B442-DC76F59C37B8}" type="presParOf" srcId="{D7C28218-6184-4420-9F00-7B94B1AC8DE3}" destId="{DA30AE50-DD5E-496B-BFDF-43C51237482C}" srcOrd="5" destOrd="0" presId="urn:microsoft.com/office/officeart/2005/8/layout/radial4"/>
    <dgm:cxn modelId="{BE893AD0-5E74-4855-A078-E570EFFE8266}" type="presParOf" srcId="{D7C28218-6184-4420-9F00-7B94B1AC8DE3}" destId="{9E6A1553-3BF6-4ABA-A718-58C2D869F471}" srcOrd="6" destOrd="0" presId="urn:microsoft.com/office/officeart/2005/8/layout/radial4"/>
    <dgm:cxn modelId="{413713E4-3F33-43D0-8C36-7F6680E8A494}" type="presParOf" srcId="{D7C28218-6184-4420-9F00-7B94B1AC8DE3}" destId="{58B30D41-ABD9-44E1-8352-9AB255C51F0B}" srcOrd="7" destOrd="0" presId="urn:microsoft.com/office/officeart/2005/8/layout/radial4"/>
    <dgm:cxn modelId="{06010C49-1390-46D9-9A30-D1425AEB2BC2}" type="presParOf" srcId="{D7C28218-6184-4420-9F00-7B94B1AC8DE3}" destId="{996ED964-4E6F-4E4F-8DE2-B2B891E30B4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0591F-855E-4688-A663-AF85575B0830}" type="doc">
      <dgm:prSet loTypeId="urn:microsoft.com/office/officeart/2005/8/layout/radial3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763192-1621-4D5E-8A4E-5F6D683AC925}">
      <dgm:prSet phldrT="[Text]" custT="1"/>
      <dgm:spPr/>
      <dgm:t>
        <a:bodyPr/>
        <a:lstStyle/>
        <a:p>
          <a:r>
            <a:rPr lang="en-US" sz="4000" dirty="0"/>
            <a:t>My Social Identity</a:t>
          </a:r>
        </a:p>
      </dgm:t>
    </dgm:pt>
    <dgm:pt modelId="{00E0A882-D5DD-4005-82E2-3B4238D1FAF3}" type="parTrans" cxnId="{4544A880-46FE-4B8E-9A2C-698CD891BF66}">
      <dgm:prSet/>
      <dgm:spPr/>
      <dgm:t>
        <a:bodyPr/>
        <a:lstStyle/>
        <a:p>
          <a:endParaRPr lang="en-US"/>
        </a:p>
      </dgm:t>
    </dgm:pt>
    <dgm:pt modelId="{471848BF-2011-4ED3-9082-5E2A87075C60}" type="sibTrans" cxnId="{4544A880-46FE-4B8E-9A2C-698CD891BF66}">
      <dgm:prSet/>
      <dgm:spPr/>
      <dgm:t>
        <a:bodyPr/>
        <a:lstStyle/>
        <a:p>
          <a:endParaRPr lang="en-US"/>
        </a:p>
      </dgm:t>
    </dgm:pt>
    <dgm:pt modelId="{79701B92-1B49-427E-8947-1BA4F99C8306}">
      <dgm:prSet phldrT="[Text]" custT="1"/>
      <dgm:spPr/>
      <dgm:t>
        <a:bodyPr/>
        <a:lstStyle/>
        <a:p>
          <a:endParaRPr lang="en-US" sz="2800" dirty="0"/>
        </a:p>
      </dgm:t>
    </dgm:pt>
    <dgm:pt modelId="{EB9E26DD-770C-4C4A-AE8F-DD581363B0F7}" type="parTrans" cxnId="{6466C551-4972-490F-8923-0E4DA272D76A}">
      <dgm:prSet/>
      <dgm:spPr/>
      <dgm:t>
        <a:bodyPr/>
        <a:lstStyle/>
        <a:p>
          <a:endParaRPr lang="en-US"/>
        </a:p>
      </dgm:t>
    </dgm:pt>
    <dgm:pt modelId="{5477FEED-D792-4F5B-ACC7-3C7644E32CC1}" type="sibTrans" cxnId="{6466C551-4972-490F-8923-0E4DA272D76A}">
      <dgm:prSet/>
      <dgm:spPr/>
      <dgm:t>
        <a:bodyPr/>
        <a:lstStyle/>
        <a:p>
          <a:endParaRPr lang="en-US"/>
        </a:p>
      </dgm:t>
    </dgm:pt>
    <dgm:pt modelId="{CB7A86C7-2D64-4903-A3F8-F2792D063B13}">
      <dgm:prSet phldrT="[Text]" custT="1"/>
      <dgm:spPr/>
      <dgm:t>
        <a:bodyPr/>
        <a:lstStyle/>
        <a:p>
          <a:endParaRPr lang="en-US" sz="2800" dirty="0"/>
        </a:p>
      </dgm:t>
    </dgm:pt>
    <dgm:pt modelId="{87DA7570-ED33-458A-9CD6-4220A72BBDE9}" type="parTrans" cxnId="{B086F15B-5B53-4012-AE5F-CD4DB3C4DCE1}">
      <dgm:prSet/>
      <dgm:spPr/>
      <dgm:t>
        <a:bodyPr/>
        <a:lstStyle/>
        <a:p>
          <a:endParaRPr lang="en-US"/>
        </a:p>
      </dgm:t>
    </dgm:pt>
    <dgm:pt modelId="{EE3D2E25-984B-4A26-8917-835F5876DA1E}" type="sibTrans" cxnId="{B086F15B-5B53-4012-AE5F-CD4DB3C4DCE1}">
      <dgm:prSet/>
      <dgm:spPr/>
      <dgm:t>
        <a:bodyPr/>
        <a:lstStyle/>
        <a:p>
          <a:endParaRPr lang="en-US"/>
        </a:p>
      </dgm:t>
    </dgm:pt>
    <dgm:pt modelId="{8D45153E-523B-4938-AE0B-594F6CD2EB7E}">
      <dgm:prSet phldrT="[Text]" custT="1"/>
      <dgm:spPr/>
      <dgm:t>
        <a:bodyPr/>
        <a:lstStyle/>
        <a:p>
          <a:endParaRPr lang="en-US" sz="2000" dirty="0"/>
        </a:p>
      </dgm:t>
    </dgm:pt>
    <dgm:pt modelId="{6957F588-44EA-4D29-A450-E2A43A4D0161}" type="parTrans" cxnId="{16C02DFC-E666-43A2-8069-7CD09197F135}">
      <dgm:prSet/>
      <dgm:spPr/>
      <dgm:t>
        <a:bodyPr/>
        <a:lstStyle/>
        <a:p>
          <a:endParaRPr lang="en-US"/>
        </a:p>
      </dgm:t>
    </dgm:pt>
    <dgm:pt modelId="{27E54B3E-ECE6-4562-9408-5A376FE4CF65}" type="sibTrans" cxnId="{16C02DFC-E666-43A2-8069-7CD09197F135}">
      <dgm:prSet/>
      <dgm:spPr/>
      <dgm:t>
        <a:bodyPr/>
        <a:lstStyle/>
        <a:p>
          <a:endParaRPr lang="en-US"/>
        </a:p>
      </dgm:t>
    </dgm:pt>
    <dgm:pt modelId="{C00754BD-2AA3-411D-B9C2-BBCAF2C9900A}">
      <dgm:prSet phldrT="[Text]" custT="1"/>
      <dgm:spPr/>
      <dgm:t>
        <a:bodyPr/>
        <a:lstStyle/>
        <a:p>
          <a:endParaRPr lang="en-US" sz="4400" dirty="0"/>
        </a:p>
      </dgm:t>
    </dgm:pt>
    <dgm:pt modelId="{0DA5CB04-5AD6-43A7-98B2-8DBE7169CD82}" type="parTrans" cxnId="{96B127D9-2DDC-41AB-8F87-50F59B4FBB9F}">
      <dgm:prSet/>
      <dgm:spPr/>
      <dgm:t>
        <a:bodyPr/>
        <a:lstStyle/>
        <a:p>
          <a:endParaRPr lang="en-US"/>
        </a:p>
      </dgm:t>
    </dgm:pt>
    <dgm:pt modelId="{AA194F53-0013-4E9A-BBCF-143DB85FCECD}" type="sibTrans" cxnId="{96B127D9-2DDC-41AB-8F87-50F59B4FBB9F}">
      <dgm:prSet/>
      <dgm:spPr/>
      <dgm:t>
        <a:bodyPr/>
        <a:lstStyle/>
        <a:p>
          <a:endParaRPr lang="en-US"/>
        </a:p>
      </dgm:t>
    </dgm:pt>
    <dgm:pt modelId="{135D50C2-8007-4D36-8131-8F64156120F3}">
      <dgm:prSet custT="1"/>
      <dgm:spPr/>
      <dgm:t>
        <a:bodyPr/>
        <a:lstStyle/>
        <a:p>
          <a:endParaRPr lang="en-US" sz="2000" dirty="0"/>
        </a:p>
      </dgm:t>
    </dgm:pt>
    <dgm:pt modelId="{11F90749-718B-412F-B925-3B3767C9E15D}" type="parTrans" cxnId="{524FF641-FB53-42D3-B384-8D9581C00861}">
      <dgm:prSet/>
      <dgm:spPr/>
      <dgm:t>
        <a:bodyPr/>
        <a:lstStyle/>
        <a:p>
          <a:endParaRPr lang="en-US"/>
        </a:p>
      </dgm:t>
    </dgm:pt>
    <dgm:pt modelId="{E9F72F97-3E5A-47DF-980E-B76066FB1F67}" type="sibTrans" cxnId="{524FF641-FB53-42D3-B384-8D9581C00861}">
      <dgm:prSet/>
      <dgm:spPr/>
      <dgm:t>
        <a:bodyPr/>
        <a:lstStyle/>
        <a:p>
          <a:endParaRPr lang="en-US"/>
        </a:p>
      </dgm:t>
    </dgm:pt>
    <dgm:pt modelId="{2388532B-24D9-476B-9E39-FEF0D6B96E28}">
      <dgm:prSet custT="1"/>
      <dgm:spPr/>
      <dgm:t>
        <a:bodyPr/>
        <a:lstStyle/>
        <a:p>
          <a:endParaRPr lang="en-US" sz="2000" dirty="0"/>
        </a:p>
      </dgm:t>
    </dgm:pt>
    <dgm:pt modelId="{6FB202FB-1FA9-492D-BB32-0C7A6FFE8961}" type="parTrans" cxnId="{3275B289-0FA7-431E-AE05-AF5ADA008ABA}">
      <dgm:prSet/>
      <dgm:spPr/>
      <dgm:t>
        <a:bodyPr/>
        <a:lstStyle/>
        <a:p>
          <a:endParaRPr lang="en-US"/>
        </a:p>
      </dgm:t>
    </dgm:pt>
    <dgm:pt modelId="{E132FE66-1E07-4B08-80BE-9891008CB790}" type="sibTrans" cxnId="{3275B289-0FA7-431E-AE05-AF5ADA008ABA}">
      <dgm:prSet/>
      <dgm:spPr/>
      <dgm:t>
        <a:bodyPr/>
        <a:lstStyle/>
        <a:p>
          <a:endParaRPr lang="en-US"/>
        </a:p>
      </dgm:t>
    </dgm:pt>
    <dgm:pt modelId="{25F00430-4943-470B-B7E3-4BF3152566E0}" type="pres">
      <dgm:prSet presAssocID="{A8A0591F-855E-4688-A663-AF85575B0830}" presName="composite" presStyleCnt="0">
        <dgm:presLayoutVars>
          <dgm:chMax val="1"/>
          <dgm:dir/>
          <dgm:resizeHandles val="exact"/>
        </dgm:presLayoutVars>
      </dgm:prSet>
      <dgm:spPr/>
    </dgm:pt>
    <dgm:pt modelId="{6051BF32-DE66-4B5F-8617-6493D93FF35A}" type="pres">
      <dgm:prSet presAssocID="{A8A0591F-855E-4688-A663-AF85575B0830}" presName="radial" presStyleCnt="0">
        <dgm:presLayoutVars>
          <dgm:animLvl val="ctr"/>
        </dgm:presLayoutVars>
      </dgm:prSet>
      <dgm:spPr/>
    </dgm:pt>
    <dgm:pt modelId="{9D737DE0-1097-4C93-A0F5-5307B4057B05}" type="pres">
      <dgm:prSet presAssocID="{70763192-1621-4D5E-8A4E-5F6D683AC925}" presName="centerShape" presStyleLbl="vennNode1" presStyleIdx="0" presStyleCnt="7"/>
      <dgm:spPr/>
    </dgm:pt>
    <dgm:pt modelId="{21EC3347-5507-4E48-9617-6D3E463F5BA8}" type="pres">
      <dgm:prSet presAssocID="{79701B92-1B49-427E-8947-1BA4F99C8306}" presName="node" presStyleLbl="vennNode1" presStyleIdx="1" presStyleCnt="7">
        <dgm:presLayoutVars>
          <dgm:bulletEnabled val="1"/>
        </dgm:presLayoutVars>
      </dgm:prSet>
      <dgm:spPr/>
    </dgm:pt>
    <dgm:pt modelId="{F033A9C3-E00F-42CB-AB4B-2BD6CB8E79ED}" type="pres">
      <dgm:prSet presAssocID="{CB7A86C7-2D64-4903-A3F8-F2792D063B13}" presName="node" presStyleLbl="vennNode1" presStyleIdx="2" presStyleCnt="7">
        <dgm:presLayoutVars>
          <dgm:bulletEnabled val="1"/>
        </dgm:presLayoutVars>
      </dgm:prSet>
      <dgm:spPr/>
    </dgm:pt>
    <dgm:pt modelId="{E20853AF-84AA-4B86-8E81-F3FAC7EADE50}" type="pres">
      <dgm:prSet presAssocID="{8D45153E-523B-4938-AE0B-594F6CD2EB7E}" presName="node" presStyleLbl="vennNode1" presStyleIdx="3" presStyleCnt="7">
        <dgm:presLayoutVars>
          <dgm:bulletEnabled val="1"/>
        </dgm:presLayoutVars>
      </dgm:prSet>
      <dgm:spPr/>
    </dgm:pt>
    <dgm:pt modelId="{E849148C-B1D7-45A1-9DD9-43BCFF8B0139}" type="pres">
      <dgm:prSet presAssocID="{C00754BD-2AA3-411D-B9C2-BBCAF2C9900A}" presName="node" presStyleLbl="vennNode1" presStyleIdx="4" presStyleCnt="7">
        <dgm:presLayoutVars>
          <dgm:bulletEnabled val="1"/>
        </dgm:presLayoutVars>
      </dgm:prSet>
      <dgm:spPr/>
    </dgm:pt>
    <dgm:pt modelId="{3B71ABE3-CDD2-4200-9E30-7B17700BC9D2}" type="pres">
      <dgm:prSet presAssocID="{135D50C2-8007-4D36-8131-8F64156120F3}" presName="node" presStyleLbl="vennNode1" presStyleIdx="5" presStyleCnt="7" custScaleX="108836" custScaleY="107125">
        <dgm:presLayoutVars>
          <dgm:bulletEnabled val="1"/>
        </dgm:presLayoutVars>
      </dgm:prSet>
      <dgm:spPr/>
    </dgm:pt>
    <dgm:pt modelId="{91385374-79EC-4F66-B0CC-E9823126E8AC}" type="pres">
      <dgm:prSet presAssocID="{2388532B-24D9-476B-9E39-FEF0D6B96E28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4A1AF905-EB85-42BA-80DC-CB41B85F4196}" type="presOf" srcId="{70763192-1621-4D5E-8A4E-5F6D683AC925}" destId="{9D737DE0-1097-4C93-A0F5-5307B4057B05}" srcOrd="0" destOrd="0" presId="urn:microsoft.com/office/officeart/2005/8/layout/radial3"/>
    <dgm:cxn modelId="{81074020-8F34-4790-BBEE-77562983B474}" type="presOf" srcId="{A8A0591F-855E-4688-A663-AF85575B0830}" destId="{25F00430-4943-470B-B7E3-4BF3152566E0}" srcOrd="0" destOrd="0" presId="urn:microsoft.com/office/officeart/2005/8/layout/radial3"/>
    <dgm:cxn modelId="{C6319527-1D5F-4EA7-81B2-A50EF9CA908E}" type="presOf" srcId="{C00754BD-2AA3-411D-B9C2-BBCAF2C9900A}" destId="{E849148C-B1D7-45A1-9DD9-43BCFF8B0139}" srcOrd="0" destOrd="0" presId="urn:microsoft.com/office/officeart/2005/8/layout/radial3"/>
    <dgm:cxn modelId="{B086F15B-5B53-4012-AE5F-CD4DB3C4DCE1}" srcId="{70763192-1621-4D5E-8A4E-5F6D683AC925}" destId="{CB7A86C7-2D64-4903-A3F8-F2792D063B13}" srcOrd="1" destOrd="0" parTransId="{87DA7570-ED33-458A-9CD6-4220A72BBDE9}" sibTransId="{EE3D2E25-984B-4A26-8917-835F5876DA1E}"/>
    <dgm:cxn modelId="{524FF641-FB53-42D3-B384-8D9581C00861}" srcId="{70763192-1621-4D5E-8A4E-5F6D683AC925}" destId="{135D50C2-8007-4D36-8131-8F64156120F3}" srcOrd="4" destOrd="0" parTransId="{11F90749-718B-412F-B925-3B3767C9E15D}" sibTransId="{E9F72F97-3E5A-47DF-980E-B76066FB1F67}"/>
    <dgm:cxn modelId="{F60EFB42-66E5-4F7B-B1E7-C3187DE6B381}" type="presOf" srcId="{8D45153E-523B-4938-AE0B-594F6CD2EB7E}" destId="{E20853AF-84AA-4B86-8E81-F3FAC7EADE50}" srcOrd="0" destOrd="0" presId="urn:microsoft.com/office/officeart/2005/8/layout/radial3"/>
    <dgm:cxn modelId="{6466C551-4972-490F-8923-0E4DA272D76A}" srcId="{70763192-1621-4D5E-8A4E-5F6D683AC925}" destId="{79701B92-1B49-427E-8947-1BA4F99C8306}" srcOrd="0" destOrd="0" parTransId="{EB9E26DD-770C-4C4A-AE8F-DD581363B0F7}" sibTransId="{5477FEED-D792-4F5B-ACC7-3C7644E32CC1}"/>
    <dgm:cxn modelId="{4544A880-46FE-4B8E-9A2C-698CD891BF66}" srcId="{A8A0591F-855E-4688-A663-AF85575B0830}" destId="{70763192-1621-4D5E-8A4E-5F6D683AC925}" srcOrd="0" destOrd="0" parTransId="{00E0A882-D5DD-4005-82E2-3B4238D1FAF3}" sibTransId="{471848BF-2011-4ED3-9082-5E2A87075C60}"/>
    <dgm:cxn modelId="{3275B289-0FA7-431E-AE05-AF5ADA008ABA}" srcId="{70763192-1621-4D5E-8A4E-5F6D683AC925}" destId="{2388532B-24D9-476B-9E39-FEF0D6B96E28}" srcOrd="5" destOrd="0" parTransId="{6FB202FB-1FA9-492D-BB32-0C7A6FFE8961}" sibTransId="{E132FE66-1E07-4B08-80BE-9891008CB790}"/>
    <dgm:cxn modelId="{77D53EA6-0543-41BF-8A65-BE4DE496EB17}" type="presOf" srcId="{79701B92-1B49-427E-8947-1BA4F99C8306}" destId="{21EC3347-5507-4E48-9617-6D3E463F5BA8}" srcOrd="0" destOrd="0" presId="urn:microsoft.com/office/officeart/2005/8/layout/radial3"/>
    <dgm:cxn modelId="{2D6459C1-D776-4A82-A55B-A05F3BEC75D0}" type="presOf" srcId="{2388532B-24D9-476B-9E39-FEF0D6B96E28}" destId="{91385374-79EC-4F66-B0CC-E9823126E8AC}" srcOrd="0" destOrd="0" presId="urn:microsoft.com/office/officeart/2005/8/layout/radial3"/>
    <dgm:cxn modelId="{96B127D9-2DDC-41AB-8F87-50F59B4FBB9F}" srcId="{70763192-1621-4D5E-8A4E-5F6D683AC925}" destId="{C00754BD-2AA3-411D-B9C2-BBCAF2C9900A}" srcOrd="3" destOrd="0" parTransId="{0DA5CB04-5AD6-43A7-98B2-8DBE7169CD82}" sibTransId="{AA194F53-0013-4E9A-BBCF-143DB85FCECD}"/>
    <dgm:cxn modelId="{5C97E7DA-0A49-4C22-84A1-956CC9A6667F}" type="presOf" srcId="{CB7A86C7-2D64-4903-A3F8-F2792D063B13}" destId="{F033A9C3-E00F-42CB-AB4B-2BD6CB8E79ED}" srcOrd="0" destOrd="0" presId="urn:microsoft.com/office/officeart/2005/8/layout/radial3"/>
    <dgm:cxn modelId="{93618BDF-439D-4DB8-92E1-68E277E894A3}" type="presOf" srcId="{135D50C2-8007-4D36-8131-8F64156120F3}" destId="{3B71ABE3-CDD2-4200-9E30-7B17700BC9D2}" srcOrd="0" destOrd="0" presId="urn:microsoft.com/office/officeart/2005/8/layout/radial3"/>
    <dgm:cxn modelId="{16C02DFC-E666-43A2-8069-7CD09197F135}" srcId="{70763192-1621-4D5E-8A4E-5F6D683AC925}" destId="{8D45153E-523B-4938-AE0B-594F6CD2EB7E}" srcOrd="2" destOrd="0" parTransId="{6957F588-44EA-4D29-A450-E2A43A4D0161}" sibTransId="{27E54B3E-ECE6-4562-9408-5A376FE4CF65}"/>
    <dgm:cxn modelId="{6002B1C0-0801-4BEB-AC47-0A71EB512FF2}" type="presParOf" srcId="{25F00430-4943-470B-B7E3-4BF3152566E0}" destId="{6051BF32-DE66-4B5F-8617-6493D93FF35A}" srcOrd="0" destOrd="0" presId="urn:microsoft.com/office/officeart/2005/8/layout/radial3"/>
    <dgm:cxn modelId="{D5DB7417-4951-4F4C-968B-8A92302A22CA}" type="presParOf" srcId="{6051BF32-DE66-4B5F-8617-6493D93FF35A}" destId="{9D737DE0-1097-4C93-A0F5-5307B4057B05}" srcOrd="0" destOrd="0" presId="urn:microsoft.com/office/officeart/2005/8/layout/radial3"/>
    <dgm:cxn modelId="{C754510C-7067-4C99-A5AD-281CFDE7EAD6}" type="presParOf" srcId="{6051BF32-DE66-4B5F-8617-6493D93FF35A}" destId="{21EC3347-5507-4E48-9617-6D3E463F5BA8}" srcOrd="1" destOrd="0" presId="urn:microsoft.com/office/officeart/2005/8/layout/radial3"/>
    <dgm:cxn modelId="{52C4A211-B2E1-4C77-B123-9E5E9EAD3CA2}" type="presParOf" srcId="{6051BF32-DE66-4B5F-8617-6493D93FF35A}" destId="{F033A9C3-E00F-42CB-AB4B-2BD6CB8E79ED}" srcOrd="2" destOrd="0" presId="urn:microsoft.com/office/officeart/2005/8/layout/radial3"/>
    <dgm:cxn modelId="{CE09A5B3-200A-49DC-B403-1A47507297A0}" type="presParOf" srcId="{6051BF32-DE66-4B5F-8617-6493D93FF35A}" destId="{E20853AF-84AA-4B86-8E81-F3FAC7EADE50}" srcOrd="3" destOrd="0" presId="urn:microsoft.com/office/officeart/2005/8/layout/radial3"/>
    <dgm:cxn modelId="{7AFF9BBF-815E-4802-B79D-65884686DFF0}" type="presParOf" srcId="{6051BF32-DE66-4B5F-8617-6493D93FF35A}" destId="{E849148C-B1D7-45A1-9DD9-43BCFF8B0139}" srcOrd="4" destOrd="0" presId="urn:microsoft.com/office/officeart/2005/8/layout/radial3"/>
    <dgm:cxn modelId="{A742B1E8-E6A4-4FAB-B109-43DF8D6A5F0D}" type="presParOf" srcId="{6051BF32-DE66-4B5F-8617-6493D93FF35A}" destId="{3B71ABE3-CDD2-4200-9E30-7B17700BC9D2}" srcOrd="5" destOrd="0" presId="urn:microsoft.com/office/officeart/2005/8/layout/radial3"/>
    <dgm:cxn modelId="{94588B6F-E643-48CE-9578-495C8CAF86B4}" type="presParOf" srcId="{6051BF32-DE66-4B5F-8617-6493D93FF35A}" destId="{91385374-79EC-4F66-B0CC-E9823126E8A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9E579-0A6B-4EE4-8FF9-98FBA46A70EF}">
      <dsp:nvSpPr>
        <dsp:cNvPr id="0" name=""/>
        <dsp:cNvSpPr/>
      </dsp:nvSpPr>
      <dsp:spPr>
        <a:xfrm>
          <a:off x="3627251" y="2204916"/>
          <a:ext cx="2105084" cy="2105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Human behavior</a:t>
          </a:r>
        </a:p>
      </dsp:txBody>
      <dsp:txXfrm>
        <a:off x="3935533" y="2513198"/>
        <a:ext cx="1488520" cy="1488520"/>
      </dsp:txXfrm>
    </dsp:sp>
    <dsp:sp modelId="{F0E1C15E-AEC4-4D32-A74B-DAD0804A08C0}">
      <dsp:nvSpPr>
        <dsp:cNvPr id="0" name=""/>
        <dsp:cNvSpPr/>
      </dsp:nvSpPr>
      <dsp:spPr>
        <a:xfrm rot="11700000">
          <a:off x="2034698" y="2458674"/>
          <a:ext cx="1567020" cy="599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92E68-C452-4FD8-A8B8-ED5A0B53EA80}">
      <dsp:nvSpPr>
        <dsp:cNvPr id="0" name=""/>
        <dsp:cNvSpPr/>
      </dsp:nvSpPr>
      <dsp:spPr>
        <a:xfrm>
          <a:off x="1061481" y="1755929"/>
          <a:ext cx="1999830" cy="1599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context</a:t>
          </a:r>
        </a:p>
      </dsp:txBody>
      <dsp:txXfrm>
        <a:off x="1108339" y="1802787"/>
        <a:ext cx="1906114" cy="1506148"/>
      </dsp:txXfrm>
    </dsp:sp>
    <dsp:sp modelId="{488C901F-2B6E-45DF-9925-E45F22404E3A}">
      <dsp:nvSpPr>
        <dsp:cNvPr id="0" name=""/>
        <dsp:cNvSpPr/>
      </dsp:nvSpPr>
      <dsp:spPr>
        <a:xfrm rot="14700000">
          <a:off x="3081790" y="1210798"/>
          <a:ext cx="1567020" cy="599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D9F34-4AE6-46FE-92CF-7D0CB43FE9CF}">
      <dsp:nvSpPr>
        <dsp:cNvPr id="0" name=""/>
        <dsp:cNvSpPr/>
      </dsp:nvSpPr>
      <dsp:spPr>
        <a:xfrm>
          <a:off x="2534260" y="739"/>
          <a:ext cx="1999830" cy="1599864"/>
        </a:xfrm>
        <a:prstGeom prst="roundRect">
          <a:avLst>
            <a:gd name="adj" fmla="val 10000"/>
          </a:avLst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structures</a:t>
          </a:r>
        </a:p>
      </dsp:txBody>
      <dsp:txXfrm>
        <a:off x="2581118" y="47597"/>
        <a:ext cx="1906114" cy="1506148"/>
      </dsp:txXfrm>
    </dsp:sp>
    <dsp:sp modelId="{DA30AE50-DD5E-496B-BFDF-43C51237482C}">
      <dsp:nvSpPr>
        <dsp:cNvPr id="0" name=""/>
        <dsp:cNvSpPr/>
      </dsp:nvSpPr>
      <dsp:spPr>
        <a:xfrm rot="17700000">
          <a:off x="4710776" y="1210798"/>
          <a:ext cx="1567020" cy="599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A1553-3BF6-4ABA-A718-58C2D869F471}">
      <dsp:nvSpPr>
        <dsp:cNvPr id="0" name=""/>
        <dsp:cNvSpPr/>
      </dsp:nvSpPr>
      <dsp:spPr>
        <a:xfrm>
          <a:off x="4825497" y="739"/>
          <a:ext cx="1999830" cy="1599864"/>
        </a:xfrm>
        <a:prstGeom prst="roundRect">
          <a:avLst>
            <a:gd name="adj" fmla="val 10000"/>
          </a:avLst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Individual experiences</a:t>
          </a:r>
        </a:p>
      </dsp:txBody>
      <dsp:txXfrm>
        <a:off x="4872355" y="47597"/>
        <a:ext cx="1906114" cy="1506148"/>
      </dsp:txXfrm>
    </dsp:sp>
    <dsp:sp modelId="{58B30D41-ABD9-44E1-8352-9AB255C51F0B}">
      <dsp:nvSpPr>
        <dsp:cNvPr id="0" name=""/>
        <dsp:cNvSpPr/>
      </dsp:nvSpPr>
      <dsp:spPr>
        <a:xfrm rot="20700000">
          <a:off x="5757868" y="2458674"/>
          <a:ext cx="1567020" cy="599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ED964-4E6F-4E4F-8DE2-B2B891E30B4E}">
      <dsp:nvSpPr>
        <dsp:cNvPr id="0" name=""/>
        <dsp:cNvSpPr/>
      </dsp:nvSpPr>
      <dsp:spPr>
        <a:xfrm>
          <a:off x="6298276" y="1755929"/>
          <a:ext cx="1999830" cy="1599864"/>
        </a:xfrm>
        <a:prstGeom prst="roundRect">
          <a:avLst>
            <a:gd name="adj" fmla="val 1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Genetics</a:t>
          </a:r>
        </a:p>
      </dsp:txBody>
      <dsp:txXfrm>
        <a:off x="6345134" y="1802787"/>
        <a:ext cx="1906114" cy="1506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37DE0-1097-4C93-A0F5-5307B4057B05}">
      <dsp:nvSpPr>
        <dsp:cNvPr id="0" name=""/>
        <dsp:cNvSpPr/>
      </dsp:nvSpPr>
      <dsp:spPr>
        <a:xfrm>
          <a:off x="2797661" y="1440502"/>
          <a:ext cx="3588620" cy="35886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My Social Identity</a:t>
          </a:r>
        </a:p>
      </dsp:txBody>
      <dsp:txXfrm>
        <a:off x="3323202" y="1966043"/>
        <a:ext cx="2537538" cy="2537538"/>
      </dsp:txXfrm>
    </dsp:sp>
    <dsp:sp modelId="{21EC3347-5507-4E48-9617-6D3E463F5BA8}">
      <dsp:nvSpPr>
        <dsp:cNvPr id="0" name=""/>
        <dsp:cNvSpPr/>
      </dsp:nvSpPr>
      <dsp:spPr>
        <a:xfrm>
          <a:off x="3694817" y="640"/>
          <a:ext cx="1794310" cy="17943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957588" y="263411"/>
        <a:ext cx="1268768" cy="1268768"/>
      </dsp:txXfrm>
    </dsp:sp>
    <dsp:sp modelId="{F033A9C3-E00F-42CB-AB4B-2BD6CB8E79ED}">
      <dsp:nvSpPr>
        <dsp:cNvPr id="0" name=""/>
        <dsp:cNvSpPr/>
      </dsp:nvSpPr>
      <dsp:spPr>
        <a:xfrm>
          <a:off x="5718733" y="1169149"/>
          <a:ext cx="1794310" cy="17943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981504" y="1431920"/>
        <a:ext cx="1268768" cy="1268768"/>
      </dsp:txXfrm>
    </dsp:sp>
    <dsp:sp modelId="{E20853AF-84AA-4B86-8E81-F3FAC7EADE50}">
      <dsp:nvSpPr>
        <dsp:cNvPr id="0" name=""/>
        <dsp:cNvSpPr/>
      </dsp:nvSpPr>
      <dsp:spPr>
        <a:xfrm>
          <a:off x="5718733" y="3506166"/>
          <a:ext cx="1794310" cy="17943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981504" y="3768937"/>
        <a:ext cx="1268768" cy="1268768"/>
      </dsp:txXfrm>
    </dsp:sp>
    <dsp:sp modelId="{E849148C-B1D7-45A1-9DD9-43BCFF8B0139}">
      <dsp:nvSpPr>
        <dsp:cNvPr id="0" name=""/>
        <dsp:cNvSpPr/>
      </dsp:nvSpPr>
      <dsp:spPr>
        <a:xfrm>
          <a:off x="3694817" y="4674675"/>
          <a:ext cx="1794310" cy="17943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957588" y="4937446"/>
        <a:ext cx="1268768" cy="1268768"/>
      </dsp:txXfrm>
    </dsp:sp>
    <dsp:sp modelId="{3B71ABE3-CDD2-4200-9E30-7B17700BC9D2}">
      <dsp:nvSpPr>
        <dsp:cNvPr id="0" name=""/>
        <dsp:cNvSpPr/>
      </dsp:nvSpPr>
      <dsp:spPr>
        <a:xfrm>
          <a:off x="1591628" y="3442244"/>
          <a:ext cx="1952855" cy="192215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877617" y="3723737"/>
        <a:ext cx="1380877" cy="1359168"/>
      </dsp:txXfrm>
    </dsp:sp>
    <dsp:sp modelId="{91385374-79EC-4F66-B0CC-E9823126E8AC}">
      <dsp:nvSpPr>
        <dsp:cNvPr id="0" name=""/>
        <dsp:cNvSpPr/>
      </dsp:nvSpPr>
      <dsp:spPr>
        <a:xfrm>
          <a:off x="1670900" y="1169149"/>
          <a:ext cx="1794310" cy="17943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933671" y="1431920"/>
        <a:ext cx="1268768" cy="1268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CA85-6C89-441C-8C93-C7DD86C77CB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5650D-FB71-4805-87A4-D989B44E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E5546-6EFA-4844-9591-E59AE323C956}" type="slidenum">
              <a:rPr lang="en-US">
                <a:ea typeface="Arial" pitchFamily="-103" charset="0"/>
                <a:cs typeface="Arial" pitchFamily="-103" charset="0"/>
              </a:rPr>
              <a:pPr/>
              <a:t>13</a:t>
            </a:fld>
            <a:endParaRPr lang="en-US" dirty="0">
              <a:ea typeface="Arial" pitchFamily="-103" charset="0"/>
              <a:cs typeface="Arial" pitchFamily="-103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The different groups that you belong to help you tell others about your identity. You might say you are a daughter or son or a parent (your family is one of your groups). You might say you are a student (your school could be another group). You might also identify yourself by saying which groups you are not in (you’</a:t>
            </a:r>
            <a:r>
              <a:rPr lang="en-US" altLang="ja-JP" dirty="0">
                <a:ea typeface="ＭＳ Ｐゴシック" pitchFamily="-103" charset="-128"/>
                <a:cs typeface="ＭＳ Ｐゴシック" pitchFamily="-103" charset="-128"/>
              </a:rPr>
              <a:t>re not a college dropout, for instance).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2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8523-3F9D-40B7-876D-A620C6A28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763" y="804335"/>
            <a:ext cx="6017904" cy="335711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SOC 1105 Online: Introductory Sociology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1967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261E3-D0EB-4E64-9BF7-07300E974C0A}"/>
              </a:ext>
            </a:extLst>
          </p:cNvPr>
          <p:cNvSpPr txBox="1"/>
          <p:nvPr/>
        </p:nvSpPr>
        <p:spPr>
          <a:xfrm>
            <a:off x="227898" y="4894799"/>
            <a:ext cx="11736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Lecture 1a - Chapter 1: The Sociological Imagination</a:t>
            </a:r>
          </a:p>
        </p:txBody>
      </p:sp>
    </p:spTree>
    <p:extLst>
      <p:ext uri="{BB962C8B-B14F-4D97-AF65-F5344CB8AC3E}">
        <p14:creationId xmlns:p14="http://schemas.microsoft.com/office/powerpoint/2010/main" val="36196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62"/>
    </mc:Choice>
    <mc:Fallback xmlns="">
      <p:transition spd="slow" advTm="1240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56A01-6E89-4EC5-869F-0DE08D444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2" b="145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-1" y="3632297"/>
            <a:ext cx="8609045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A2E85">
              <a:alpha val="9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34CC-4275-4BDF-AE4B-2BBDF8EF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3889217"/>
            <a:ext cx="6809786" cy="7521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FEFFFF"/>
                </a:solidFill>
              </a:rPr>
              <a:t>What is a society?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2C35-5345-4A2F-A43E-B60CFC2C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9" y="4769825"/>
            <a:ext cx="6809786" cy="6996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EFFFF"/>
                </a:solidFill>
              </a:rPr>
              <a:t>A collection of people living together in an ordered community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74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4353"/>
    </mc:Choice>
    <mc:Fallback xmlns="">
      <p:transition spd="slow" advTm="17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27CDA0-573B-41BC-928D-CACAD7328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836F2-31C4-4EEF-BC1A-FF319F55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0758" cy="6858000"/>
          </a:xfrm>
          <a:prstGeom prst="rect">
            <a:avLst/>
          </a:prstGeom>
          <a:solidFill>
            <a:srgbClr val="3E679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CA1258-4D9F-4D21-8F6C-E507296E4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4"/>
          <a:stretch/>
        </p:blipFill>
        <p:spPr>
          <a:xfrm>
            <a:off x="8229598" y="10"/>
            <a:ext cx="3962402" cy="2254042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6BC70588-4876-4BAC-A220-7DF6262C7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8D285-F28E-43FF-A8E6-B07DC2FF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What is social context?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8D4B-1D24-47B3-8297-6999D370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>
              <a:buClr>
                <a:srgbClr val="36DCFF"/>
              </a:buClr>
            </a:pPr>
            <a:r>
              <a:rPr lang="en-US" sz="2400" dirty="0">
                <a:solidFill>
                  <a:srgbClr val="FEFFFF"/>
                </a:solidFill>
              </a:rPr>
              <a:t>Behind the scenes patterns and processes that shape behavior</a:t>
            </a:r>
          </a:p>
          <a:p>
            <a:pPr marL="0" indent="0">
              <a:buClr>
                <a:srgbClr val="36DCFF"/>
              </a:buClr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>
              <a:buClr>
                <a:srgbClr val="36DCFF"/>
              </a:buClr>
            </a:pPr>
            <a:r>
              <a:rPr lang="en-US" sz="2400" dirty="0">
                <a:solidFill>
                  <a:srgbClr val="FEFFFF"/>
                </a:solidFill>
              </a:rPr>
              <a:t>Social context is impacted by…</a:t>
            </a:r>
            <a:endParaRPr lang="en-US" dirty="0">
              <a:solidFill>
                <a:srgbClr val="FEFFFF"/>
              </a:solidFill>
            </a:endParaRPr>
          </a:p>
          <a:p>
            <a:pPr lvl="1">
              <a:buClr>
                <a:srgbClr val="36DCFF"/>
              </a:buClr>
            </a:pPr>
            <a:r>
              <a:rPr lang="en-US" sz="2200" dirty="0">
                <a:solidFill>
                  <a:srgbClr val="FEFFFF"/>
                </a:solidFill>
              </a:rPr>
              <a:t>Historical influences</a:t>
            </a:r>
          </a:p>
          <a:p>
            <a:pPr lvl="1">
              <a:buClr>
                <a:srgbClr val="36DCFF"/>
              </a:buClr>
            </a:pPr>
            <a:r>
              <a:rPr lang="en-US" sz="2200" dirty="0">
                <a:solidFill>
                  <a:srgbClr val="FEFFFF"/>
                </a:solidFill>
              </a:rPr>
              <a:t>Globalization</a:t>
            </a:r>
          </a:p>
          <a:p>
            <a:pPr lvl="1">
              <a:buClr>
                <a:srgbClr val="36DCFF"/>
              </a:buClr>
            </a:pPr>
            <a:r>
              <a:rPr lang="en-US" sz="2200" dirty="0">
                <a:solidFill>
                  <a:srgbClr val="FEFFFF"/>
                </a:solidFill>
              </a:rPr>
              <a:t>Cultural diversity</a:t>
            </a:r>
          </a:p>
          <a:p>
            <a:pPr marL="457200" lvl="1" indent="0">
              <a:buClr>
                <a:srgbClr val="36DCFF"/>
              </a:buClr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34B6D-4B9C-4BF3-BC0F-16B8D8A767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3" r="7904" b="-3"/>
          <a:stretch/>
        </p:blipFill>
        <p:spPr>
          <a:xfrm>
            <a:off x="8229598" y="2252669"/>
            <a:ext cx="3962402" cy="23393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018A2B-131E-463E-A1DB-37DB6B9F1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1405" y="2254053"/>
            <a:ext cx="3959352" cy="2766"/>
          </a:xfrm>
          <a:prstGeom prst="line">
            <a:avLst/>
          </a:prstGeom>
          <a:ln w="50800" cap="sq">
            <a:solidFill>
              <a:srgbClr val="3E6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16181B-BE16-45CE-A82B-229BBD21D4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431"/>
          <a:stretch/>
        </p:blipFill>
        <p:spPr>
          <a:xfrm>
            <a:off x="8229598" y="4594782"/>
            <a:ext cx="3962402" cy="2263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FB128-E69D-495E-88C1-166AA92EC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1405" y="4594782"/>
            <a:ext cx="3959352" cy="2766"/>
          </a:xfrm>
          <a:prstGeom prst="line">
            <a:avLst/>
          </a:prstGeom>
          <a:ln w="50800" cap="sq">
            <a:solidFill>
              <a:srgbClr val="3E6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63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53"/>
    </mc:Choice>
    <mc:Fallback xmlns="">
      <p:transition spd="slow" advTm="189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9AB46-64B0-4DBE-980F-FCE50BF4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757084"/>
            <a:ext cx="8023122" cy="84557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Social Structure and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163A-4AE2-4A34-840F-84E7BAF1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Social Institutions: complex group of interdependent positions with a specific and recognized social purpose</a:t>
            </a: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r>
              <a:rPr lang="en-US" sz="2400" dirty="0">
                <a:solidFill>
                  <a:srgbClr val="FEFFFF"/>
                </a:solidFill>
              </a:rPr>
              <a:t>Social Structure: organized pattern of social relationships and social institutions that together constitute society</a:t>
            </a:r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C7AD7B2E-7008-4350-85FE-F2BD79A8B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7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73"/>
    </mc:Choice>
    <mc:Fallback xmlns="">
      <p:transition spd="slow" advTm="17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A5FC171-5EF1-470A-B19B-DB937973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0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5D77DF-610F-4D0F-A3D2-4FBBC966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2513384B-399F-47B1-9ABD-172607AA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844742" y="1463040"/>
            <a:ext cx="2894974" cy="45886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Social identity </a:t>
            </a:r>
            <a:r>
              <a:rPr lang="en-US" sz="2400" dirty="0"/>
              <a:t>is the way individuals define themselves in relation to groups of which they are a part (or in relation to groups of which they choose </a:t>
            </a:r>
            <a:r>
              <a:rPr lang="en-US" sz="2400" i="1" dirty="0"/>
              <a:t>not</a:t>
            </a:r>
            <a:r>
              <a:rPr lang="en-US" sz="2400" dirty="0"/>
              <a:t> to be a part).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7A61E8-1944-4A5C-8266-87B47E24A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047664"/>
              </p:ext>
            </p:extLst>
          </p:nvPr>
        </p:nvGraphicFramePr>
        <p:xfrm>
          <a:off x="304799" y="196645"/>
          <a:ext cx="9104672" cy="646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403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10"/>
    </mc:Choice>
    <mc:Fallback xmlns="">
      <p:transition spd="slow" advTm="160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2A0CE-114E-4AF8-BFB7-F8CC5F00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Your Social Identity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2DE3-82EE-4F08-98ED-4FE4C66E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Write down five social roles you fill -  think about groups you belong to</a:t>
            </a:r>
          </a:p>
          <a:p>
            <a:r>
              <a:rPr lang="en-US" sz="2800" dirty="0"/>
              <a:t>Think about how these roles influence how you define yourself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9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17"/>
    </mc:Choice>
    <mc:Fallback xmlns="">
      <p:transition spd="slow" advTm="57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7C11-BC59-49FE-B87B-39174A44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6" y="637965"/>
            <a:ext cx="8911687" cy="961633"/>
          </a:xfrm>
        </p:spPr>
        <p:txBody>
          <a:bodyPr>
            <a:normAutofit/>
          </a:bodyPr>
          <a:lstStyle/>
          <a:p>
            <a:r>
              <a:rPr lang="en-US" sz="4000" dirty="0"/>
              <a:t>The Sociological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AF63-5E4B-4A8E-AB3C-48CE9AFA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3" y="2133600"/>
            <a:ext cx="6177147" cy="3777622"/>
          </a:xfrm>
        </p:spPr>
        <p:txBody>
          <a:bodyPr>
            <a:normAutofit/>
          </a:bodyPr>
          <a:lstStyle/>
          <a:p>
            <a:r>
              <a:rPr lang="en-US" sz="2400" dirty="0"/>
              <a:t>Use your sociological imagination</a:t>
            </a:r>
          </a:p>
          <a:p>
            <a:pPr lvl="1"/>
            <a:r>
              <a:rPr lang="en-US" sz="2200" dirty="0"/>
              <a:t>C. Wright Mills (1959) – ability to see societal patterns that influence the individual as well as groups of individuals</a:t>
            </a:r>
          </a:p>
          <a:p>
            <a:pPr lvl="1"/>
            <a:r>
              <a:rPr lang="en-US" sz="2200" dirty="0"/>
              <a:t>Helps us question habits or customs that seem “natural”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BDC2C-042D-478C-86DA-B053526E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2" y="1599598"/>
            <a:ext cx="3344285" cy="5067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7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94"/>
    </mc:Choice>
    <mc:Fallback xmlns="">
      <p:transition spd="slow" advTm="181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68CB-5638-4C8A-A234-CB8439BB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3" y="624110"/>
            <a:ext cx="10144128" cy="802908"/>
          </a:xfrm>
        </p:spPr>
        <p:txBody>
          <a:bodyPr>
            <a:noAutofit/>
          </a:bodyPr>
          <a:lstStyle/>
          <a:p>
            <a:r>
              <a:rPr lang="en-US" sz="4000" dirty="0"/>
              <a:t>Troubles vs. Issues: Individual vs.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0137-CF4A-4162-BB12-BEC974EC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2" y="1744824"/>
            <a:ext cx="6755364" cy="4780666"/>
          </a:xfrm>
        </p:spPr>
        <p:txBody>
          <a:bodyPr>
            <a:normAutofit/>
          </a:bodyPr>
          <a:lstStyle/>
          <a:p>
            <a:r>
              <a:rPr lang="en-US" sz="2400" dirty="0"/>
              <a:t>I lost my job – personal trouble</a:t>
            </a:r>
            <a:endParaRPr lang="en-US" sz="2200" dirty="0"/>
          </a:p>
          <a:p>
            <a:pPr lvl="1"/>
            <a:r>
              <a:rPr lang="en-US" sz="2200" dirty="0"/>
              <a:t>What consequences might this have for me and my family?</a:t>
            </a:r>
          </a:p>
          <a:p>
            <a:pPr lvl="1"/>
            <a:r>
              <a:rPr lang="en-US" sz="2200" dirty="0"/>
              <a:t>How might this affect other parts of my life?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/>
              <a:t>Unemployment – societal issue</a:t>
            </a:r>
          </a:p>
          <a:p>
            <a:pPr lvl="1"/>
            <a:r>
              <a:rPr lang="en-US" sz="2200" dirty="0"/>
              <a:t>What societal forces cause unemployment?</a:t>
            </a:r>
          </a:p>
          <a:p>
            <a:pPr lvl="1"/>
            <a:r>
              <a:rPr lang="en-US" sz="2200" dirty="0"/>
              <a:t>How does unemployment affect a community?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86E2D-CAAC-4AF7-A460-B498F347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404" y="1633865"/>
            <a:ext cx="2998010" cy="208089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D0F374A-0F49-450D-81F7-DA5516C3014E}"/>
              </a:ext>
            </a:extLst>
          </p:cNvPr>
          <p:cNvSpPr/>
          <p:nvPr/>
        </p:nvSpPr>
        <p:spPr>
          <a:xfrm rot="10800000">
            <a:off x="7809723" y="5157360"/>
            <a:ext cx="951722" cy="4105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97C08-FF3C-4881-952B-20F3D0BC8A25}"/>
              </a:ext>
            </a:extLst>
          </p:cNvPr>
          <p:cNvSpPr txBox="1"/>
          <p:nvPr/>
        </p:nvSpPr>
        <p:spPr>
          <a:xfrm>
            <a:off x="9255967" y="4762470"/>
            <a:ext cx="237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what sociologists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79"/>
    </mc:Choice>
    <mc:Fallback xmlns="">
      <p:transition spd="slow" advTm="252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3470-D62F-4C0F-A4CF-49E726A5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7599"/>
          </a:xfrm>
        </p:spPr>
        <p:txBody>
          <a:bodyPr>
            <a:normAutofit/>
          </a:bodyPr>
          <a:lstStyle/>
          <a:p>
            <a:r>
              <a:rPr lang="en-US" sz="4000" dirty="0"/>
              <a:t>Debunking Everyday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5E12-071F-459D-9194-2D25D7F3D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6833"/>
            <a:ext cx="9391294" cy="4627983"/>
          </a:xfrm>
        </p:spPr>
        <p:txBody>
          <a:bodyPr>
            <a:normAutofit/>
          </a:bodyPr>
          <a:lstStyle/>
          <a:p>
            <a:r>
              <a:rPr lang="en-US" sz="2400" dirty="0"/>
              <a:t>Sometimes tackle controversial issues, but also examine everyday issues</a:t>
            </a:r>
          </a:p>
          <a:p>
            <a:r>
              <a:rPr lang="en-US" sz="2400" dirty="0"/>
              <a:t>Often discover unsettling facts as sociologists look at issues in a new way – how society affects human behavior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Must establish critical distance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F3DF94C-BF7D-40AD-B52E-CE3DF2081345}"/>
              </a:ext>
            </a:extLst>
          </p:cNvPr>
          <p:cNvSpPr/>
          <p:nvPr/>
        </p:nvSpPr>
        <p:spPr>
          <a:xfrm>
            <a:off x="6818312" y="3602182"/>
            <a:ext cx="457200" cy="112221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0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13"/>
    </mc:Choice>
    <mc:Fallback xmlns="">
      <p:transition spd="slow" advTm="11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37BF3-C75B-44F6-AD5C-779E2223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787400"/>
            <a:ext cx="7946966" cy="77893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Establishing Critical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F0A2-A46C-46AD-971D-0CA044C0C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EFFFF"/>
                </a:solidFill>
              </a:rPr>
              <a:t>Write down your </a:t>
            </a:r>
            <a:r>
              <a:rPr lang="en-US" sz="2800" u="sng" dirty="0">
                <a:solidFill>
                  <a:srgbClr val="FEFFFF"/>
                </a:solidFill>
              </a:rPr>
              <a:t>reaction</a:t>
            </a:r>
            <a:r>
              <a:rPr lang="en-US" sz="2800" dirty="0">
                <a:solidFill>
                  <a:srgbClr val="FEFFFF"/>
                </a:solidFill>
              </a:rPr>
              <a:t> to the scenario on the next slide</a:t>
            </a:r>
            <a:endParaRPr lang="en-US" dirty="0">
              <a:solidFill>
                <a:srgbClr val="FEFFFF"/>
              </a:solidFill>
            </a:endParaRPr>
          </a:p>
          <a:p>
            <a:pPr lvl="1"/>
            <a:r>
              <a:rPr lang="en-US" sz="2400" dirty="0">
                <a:solidFill>
                  <a:srgbClr val="FEFFFF"/>
                </a:solidFill>
              </a:rPr>
              <a:t>How does it make you feel?</a:t>
            </a:r>
          </a:p>
          <a:p>
            <a:pPr lvl="1"/>
            <a:r>
              <a:rPr lang="en-US" sz="2400" dirty="0">
                <a:solidFill>
                  <a:srgbClr val="FEFFFF"/>
                </a:solidFill>
              </a:rPr>
              <a:t>What do you think of the women in the scenario?</a:t>
            </a:r>
          </a:p>
          <a:p>
            <a:pPr lvl="1"/>
            <a:r>
              <a:rPr lang="en-US" sz="2400" dirty="0">
                <a:solidFill>
                  <a:srgbClr val="FEFFFF"/>
                </a:solidFill>
              </a:rPr>
              <a:t>What do you think about the situation?</a:t>
            </a:r>
          </a:p>
          <a:p>
            <a:pPr lvl="2"/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35E63C44-99B5-44F1-ACB3-DCCFA0A6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0"/>
    </mc:Choice>
    <mc:Fallback xmlns="">
      <p:transition spd="slow" advTm="632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2681E-5FD4-420B-A94F-1DDDB38F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26" y="685800"/>
            <a:ext cx="4214551" cy="522542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Death Without Weeping</a:t>
            </a:r>
            <a:br>
              <a:rPr lang="en-US" sz="4000" dirty="0"/>
            </a:br>
            <a:r>
              <a:rPr lang="en-US" sz="4000" dirty="0"/>
              <a:t>Nancy Scheper-Hughes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6414-88BC-4FD2-A4B3-3CFC8116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3" y="685799"/>
            <a:ext cx="6865473" cy="586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/>
              <a:t>Brazil, a very Catholic country, has areas called shantytowns that consist of thrown together shacks in which extremely impoverished families live. The shantytowns emerged during a period when urban populations rose rapidly. Women in these shantytowns raise their children by themselves with little help or money. They also practice ‘selective neglect’ and/or ‘passive infanticide’. In other words, women allow children who are sickly to die without attempting to save them and in many cases limiting food and attention.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64"/>
    </mc:Choice>
    <mc:Fallback xmlns="">
      <p:transition spd="slow" advTm="1008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7C11-BC59-49FE-B87B-39174A44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59" y="810722"/>
            <a:ext cx="8577384" cy="7749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Using Your Sociological Imagination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54744-AA19-41A4-B0ED-E4B39D78A9B1}"/>
              </a:ext>
            </a:extLst>
          </p:cNvPr>
          <p:cNvSpPr txBox="1"/>
          <p:nvPr/>
        </p:nvSpPr>
        <p:spPr>
          <a:xfrm>
            <a:off x="3070959" y="2133600"/>
            <a:ext cx="8433653" cy="4155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successful sociologist makes the familiar strange (or the strange familiar)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Watch the Chapter 1 Paradox video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the Textbook link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Videos and Animations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Chapter 1 Paradox: A Successful Sociologist Makes the Familiar Strange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0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69"/>
    </mc:Choice>
    <mc:Fallback xmlns="">
      <p:transition spd="slow" advTm="98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6D7F5-E114-486E-ABFC-07C85591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10183768" cy="15032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Establishing Critical Distance (continued)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09D7-DA01-4175-84A7-05CEE82A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1" y="2777367"/>
            <a:ext cx="9383408" cy="360996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Put your reaction aside</a:t>
            </a:r>
          </a:p>
          <a:p>
            <a:r>
              <a:rPr lang="en-US" sz="2400" dirty="0"/>
              <a:t>What social structures that might </a:t>
            </a:r>
            <a:r>
              <a:rPr lang="en-US" sz="2400" u="sng" dirty="0"/>
              <a:t>explain</a:t>
            </a:r>
            <a:r>
              <a:rPr lang="en-US" sz="2400" dirty="0"/>
              <a:t> the scenario?</a:t>
            </a:r>
          </a:p>
          <a:p>
            <a:pPr lvl="1"/>
            <a:r>
              <a:rPr lang="en-US" sz="2400" dirty="0"/>
              <a:t>Consider…</a:t>
            </a:r>
            <a:endParaRPr lang="en-US" dirty="0"/>
          </a:p>
          <a:p>
            <a:pPr lvl="2"/>
            <a:r>
              <a:rPr lang="en-US" sz="2000" dirty="0"/>
              <a:t>Religion</a:t>
            </a:r>
          </a:p>
          <a:p>
            <a:pPr lvl="2"/>
            <a:r>
              <a:rPr lang="en-US" sz="2000" dirty="0"/>
              <a:t>Economics</a:t>
            </a:r>
          </a:p>
          <a:p>
            <a:pPr lvl="2"/>
            <a:r>
              <a:rPr lang="en-US" sz="2000" dirty="0"/>
              <a:t>Family structure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Write down an </a:t>
            </a:r>
            <a:r>
              <a:rPr lang="en-US" sz="2400" u="sng" dirty="0"/>
              <a:t>explanation</a:t>
            </a:r>
            <a:r>
              <a:rPr lang="en-US" sz="2400" dirty="0"/>
              <a:t> for the scenario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3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74"/>
    </mc:Choice>
    <mc:Fallback xmlns="">
      <p:transition spd="slow" advTm="172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39F5-CE2E-4BC6-B76B-4AC9164A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972" y="771035"/>
            <a:ext cx="7186830" cy="761345"/>
          </a:xfrm>
        </p:spPr>
        <p:txBody>
          <a:bodyPr>
            <a:normAutofit/>
          </a:bodyPr>
          <a:lstStyle/>
          <a:p>
            <a:r>
              <a:rPr lang="en-US" sz="4000" dirty="0"/>
              <a:t>What is Sociology?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7D50-142D-4DB5-964D-89D9EADB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971" y="1912298"/>
            <a:ext cx="7078674" cy="3033403"/>
          </a:xfrm>
        </p:spPr>
        <p:txBody>
          <a:bodyPr>
            <a:normAutofit/>
          </a:bodyPr>
          <a:lstStyle/>
          <a:p>
            <a:r>
              <a:rPr lang="en-US" sz="2400" dirty="0"/>
              <a:t>Scientific study of </a:t>
            </a:r>
            <a:r>
              <a:rPr lang="en-US" sz="2400" u="sng" dirty="0"/>
              <a:t>human behavior</a:t>
            </a:r>
            <a:r>
              <a:rPr lang="en-US" sz="2400" dirty="0"/>
              <a:t> in </a:t>
            </a:r>
            <a:r>
              <a:rPr lang="en-US" sz="2400" u="sng" dirty="0"/>
              <a:t>society</a:t>
            </a:r>
          </a:p>
          <a:p>
            <a:r>
              <a:rPr lang="en-US" sz="2400" dirty="0"/>
              <a:t>Examples of sociological topics</a:t>
            </a:r>
          </a:p>
          <a:p>
            <a:pPr lvl="1"/>
            <a:r>
              <a:rPr lang="en-US" sz="2200" dirty="0"/>
              <a:t>Crime</a:t>
            </a:r>
          </a:p>
          <a:p>
            <a:pPr lvl="1"/>
            <a:r>
              <a:rPr lang="en-US" sz="2200" dirty="0"/>
              <a:t>Social inequality</a:t>
            </a:r>
          </a:p>
          <a:p>
            <a:pPr lvl="1"/>
            <a:r>
              <a:rPr lang="en-US" sz="2200" dirty="0"/>
              <a:t>Relations between men and women</a:t>
            </a:r>
          </a:p>
          <a:p>
            <a:pPr lvl="1"/>
            <a:r>
              <a:rPr lang="en-US" sz="2200" dirty="0"/>
              <a:t>Youth cultures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593E9-DD75-4A2E-9806-58CC3C49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956" y="583948"/>
            <a:ext cx="2537209" cy="1902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C354F-A515-4E67-BEBE-4EDBA3D4E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956" y="2866773"/>
            <a:ext cx="2537209" cy="3777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7E5864-89F7-4D79-9018-005DFDB46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075" y="4461057"/>
            <a:ext cx="1957726" cy="218333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1B91226-10B0-4A43-BB8B-6E745E5BE7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38"/>
    </mc:Choice>
    <mc:Fallback xmlns="">
      <p:transition spd="slow" advTm="156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9129-67E1-4734-9EA7-68CD5B01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4184"/>
          </a:xfrm>
        </p:spPr>
        <p:txBody>
          <a:bodyPr/>
          <a:lstStyle/>
          <a:p>
            <a:r>
              <a:rPr lang="en-US" dirty="0"/>
              <a:t>Many Influences on Human Behavior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D7F18F-3FBF-43F6-8F48-8B1BD6039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500533"/>
              </p:ext>
            </p:extLst>
          </p:nvPr>
        </p:nvGraphicFramePr>
        <p:xfrm>
          <a:off x="2592925" y="1558213"/>
          <a:ext cx="9359588" cy="431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99FD77-E85E-41B0-9C75-7E38CBC0907A}"/>
              </a:ext>
            </a:extLst>
          </p:cNvPr>
          <p:cNvSpPr txBox="1"/>
          <p:nvPr/>
        </p:nvSpPr>
        <p:spPr>
          <a:xfrm>
            <a:off x="3040826" y="6128269"/>
            <a:ext cx="882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**Social structures and social context make up society**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4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59"/>
    </mc:Choice>
    <mc:Fallback xmlns="">
      <p:transition spd="slow" advTm="105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0339-DCFA-48E7-A32E-3D0DA402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155730" cy="1280890"/>
          </a:xfrm>
        </p:spPr>
        <p:txBody>
          <a:bodyPr>
            <a:noAutofit/>
          </a:bodyPr>
          <a:lstStyle/>
          <a:p>
            <a:r>
              <a:rPr lang="en-US" sz="4000" dirty="0"/>
              <a:t>What does “</a:t>
            </a:r>
            <a:r>
              <a:rPr lang="en-US" sz="4000" dirty="0">
                <a:solidFill>
                  <a:srgbClr val="FF0000"/>
                </a:solidFill>
              </a:rPr>
              <a:t>scientific study</a:t>
            </a:r>
            <a:r>
              <a:rPr lang="en-US" sz="4000" dirty="0"/>
              <a:t>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28E5-9CC2-4072-ADC2-A940203B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327564"/>
            <a:ext cx="6381793" cy="3583658"/>
          </a:xfrm>
        </p:spPr>
        <p:txBody>
          <a:bodyPr/>
          <a:lstStyle/>
          <a:p>
            <a:r>
              <a:rPr lang="en-US" sz="2400" dirty="0"/>
              <a:t>What is science?</a:t>
            </a:r>
          </a:p>
          <a:p>
            <a:pPr lvl="1"/>
            <a:r>
              <a:rPr lang="en-US" sz="2200" dirty="0"/>
              <a:t>“Understanding natural phenomena through observation, generalization, and verification”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What can science not test?</a:t>
            </a:r>
          </a:p>
        </p:txBody>
      </p:sp>
      <p:pic>
        <p:nvPicPr>
          <p:cNvPr id="4" name="Picture 4" descr="j0305257">
            <a:extLst>
              <a:ext uri="{FF2B5EF4-FFF2-40B4-BE49-F238E27FC236}">
                <a16:creationId xmlns:a16="http://schemas.microsoft.com/office/drawing/2014/main" id="{E219C7FF-DB3B-4FD9-88BF-37B65D4E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21336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58"/>
    </mc:Choice>
    <mc:Fallback xmlns="">
      <p:transition spd="slow" advTm="170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ientific Method">
            <a:extLst>
              <a:ext uri="{FF2B5EF4-FFF2-40B4-BE49-F238E27FC236}">
                <a16:creationId xmlns:a16="http://schemas.microsoft.com/office/drawing/2014/main" id="{E6911559-0E54-4088-A1D5-53F7C4FB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97427"/>
            <a:ext cx="8617527" cy="646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78"/>
    </mc:Choice>
    <mc:Fallback xmlns="">
      <p:transition spd="slow" advTm="679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D89C1-0CC9-4CCD-8881-EDDC01AE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4" y="645106"/>
            <a:ext cx="3896380" cy="1567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0741F-2D53-4406-868C-89EE916E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3" y="2379406"/>
            <a:ext cx="3896380" cy="3513447"/>
          </a:xfrm>
        </p:spPr>
        <p:txBody>
          <a:bodyPr>
            <a:normAutofit/>
          </a:bodyPr>
          <a:lstStyle/>
          <a:p>
            <a:pPr>
              <a:buClr>
                <a:srgbClr val="FBBC58"/>
              </a:buClr>
            </a:pPr>
            <a:r>
              <a:rPr lang="en-US" sz="2400" dirty="0"/>
              <a:t>What is a Hypothesis?</a:t>
            </a:r>
          </a:p>
          <a:p>
            <a:pPr lvl="1">
              <a:buClr>
                <a:srgbClr val="FBBC58"/>
              </a:buClr>
            </a:pPr>
            <a:r>
              <a:rPr lang="en-US" sz="2200" dirty="0"/>
              <a:t>Specific, testable statement predicting the outcome of a research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FC642-77F5-4CC8-9CF7-11D8E7853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6" r="-1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689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1535"/>
    </mc:Choice>
    <mc:Fallback xmlns="">
      <p:transition spd="slow" advTm="131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D89C1-0CC9-4CCD-8881-EDDC01AE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560439"/>
            <a:ext cx="3955374" cy="149450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0741F-2D53-4406-868C-89EE916E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8" y="2222090"/>
            <a:ext cx="4139381" cy="3670763"/>
          </a:xfrm>
        </p:spPr>
        <p:txBody>
          <a:bodyPr>
            <a:normAutofit/>
          </a:bodyPr>
          <a:lstStyle/>
          <a:p>
            <a:pPr>
              <a:buClr>
                <a:srgbClr val="FCFD7C"/>
              </a:buClr>
            </a:pPr>
            <a:r>
              <a:rPr lang="en-US" sz="2400" dirty="0"/>
              <a:t>What is a Theory?</a:t>
            </a:r>
          </a:p>
          <a:p>
            <a:pPr lvl="1">
              <a:buClr>
                <a:srgbClr val="FCFD7C"/>
              </a:buClr>
            </a:pPr>
            <a:r>
              <a:rPr lang="en-US" sz="2200" dirty="0"/>
              <a:t>Broad, rigorously tested statement explaining a series of phenomena or underlying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69540-D474-4AFB-92BB-13D960AAA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2" r="13516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53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3534"/>
    </mc:Choice>
    <mc:Fallback xmlns="">
      <p:transition spd="slow" advTm="6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F493B0-AC9A-4D6F-8B2D-D8D4FE79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Hypothesis or Theory?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F06C-28CF-41E6-AC56-10C3FCB8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" y="717755"/>
            <a:ext cx="5876248" cy="539791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 society’s belief systems symbolize and reinforce a sense of belonging.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THEORY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People go to church because it gives them a sense of community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HYPOTHESIS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Social order is maintained by domination, with power in the hands of those with the greatest political, economic, or social resources.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THEORY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Rich people remain rich because they keep their money within their families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HYPOTHESIS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70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1115"/>
    </mc:Choice>
    <mc:Fallback xmlns="">
      <p:transition spd="slow" advTm="16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7|4.8|5.1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7|10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5.2|21.9|21.3|60.2|22.7|49.8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1.8|2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3.2|54.6|1.5|34.1|37.3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69.7|3.7|1.2|2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34|8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8.1|41.1|8.4|44.4|13.1|2.4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73.2|11.9|21.7|25.8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767</Words>
  <Application>Microsoft Office PowerPoint</Application>
  <PresentationFormat>Widescreen</PresentationFormat>
  <Paragraphs>99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Wisp</vt:lpstr>
      <vt:lpstr>SOC 1105 Online: Introductory Sociology</vt:lpstr>
      <vt:lpstr>Using Your Sociological Imagination</vt:lpstr>
      <vt:lpstr>What is Sociology?</vt:lpstr>
      <vt:lpstr>Many Influences on Human Behavior</vt:lpstr>
      <vt:lpstr>What does “scientific study” mean?</vt:lpstr>
      <vt:lpstr>PowerPoint Presentation</vt:lpstr>
      <vt:lpstr>The Scientific Method</vt:lpstr>
      <vt:lpstr>The Scientific Method</vt:lpstr>
      <vt:lpstr>Hypothesis or Theory?</vt:lpstr>
      <vt:lpstr>What is a society?</vt:lpstr>
      <vt:lpstr>What is social context?</vt:lpstr>
      <vt:lpstr>Social Structure and Institutions</vt:lpstr>
      <vt:lpstr>PowerPoint Presentation</vt:lpstr>
      <vt:lpstr>Your Social Identity</vt:lpstr>
      <vt:lpstr>The Sociological Perspective</vt:lpstr>
      <vt:lpstr>Troubles vs. Issues: Individual vs. Society</vt:lpstr>
      <vt:lpstr>Debunking Everyday Explanations</vt:lpstr>
      <vt:lpstr>Establishing Critical Distance</vt:lpstr>
      <vt:lpstr>Death Without Weeping Nancy Scheper-Hughes</vt:lpstr>
      <vt:lpstr>Establishing Critical Distance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 1105: Introductory Sociology</dc:title>
  <dc:creator>Genevieve Ritchie-Ewing</dc:creator>
  <cp:lastModifiedBy>Genevieve Ritchie-Ewing</cp:lastModifiedBy>
  <cp:revision>8</cp:revision>
  <dcterms:created xsi:type="dcterms:W3CDTF">2020-08-31T19:25:58Z</dcterms:created>
  <dcterms:modified xsi:type="dcterms:W3CDTF">2021-05-18T22:07:51Z</dcterms:modified>
</cp:coreProperties>
</file>